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0C218BC-E726-4AAA-8449-B858041B1D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CC831B22-8E1F-4C80-A47A-3F9946E2E141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BF67DEB-C40C-4902-A704-6588DD3F8C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E605F176-A7DB-4436-8B9D-6CABB49C0BA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第一课 安静离职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4" y="179109"/>
            <a:ext cx="11251844" cy="999165"/>
          </a:xfrm>
        </p:spPr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与其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不如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rather than…</a:t>
            </a:r>
            <a:r>
              <a:rPr lang="zh-TW" altLang="en-US" dirty="0"/>
              <a:t> </a:t>
            </a:r>
            <a:r>
              <a:rPr lang="en-US" altLang="zh-TW" dirty="0"/>
              <a:t>may as well…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他们认为</a:t>
            </a:r>
            <a:r>
              <a:rPr lang="zh-TW" altLang="en-US" dirty="0">
                <a:solidFill>
                  <a:srgbClr val="FF0000"/>
                </a:solidFill>
              </a:rPr>
              <a:t>与其</a:t>
            </a:r>
            <a:r>
              <a:rPr lang="zh-TW" altLang="en-US" dirty="0"/>
              <a:t>努力工作却仍然存不了钱，</a:t>
            </a:r>
            <a:r>
              <a:rPr lang="zh-TW" altLang="en-US" dirty="0">
                <a:solidFill>
                  <a:srgbClr val="FF0000"/>
                </a:solidFill>
              </a:rPr>
              <a:t>不如</a:t>
            </a:r>
            <a:r>
              <a:rPr lang="zh-TW" altLang="en-US" dirty="0"/>
              <a:t>选择「躺平」，过一天算一天。</a:t>
            </a:r>
            <a:endParaRPr lang="en-US" altLang="zh-TW" dirty="0"/>
          </a:p>
          <a:p>
            <a:pPr>
              <a:spcBef>
                <a:spcPts val="3000"/>
              </a:spcBef>
            </a:pPr>
            <a:r>
              <a:rPr lang="zh-TW" altLang="en-US" dirty="0"/>
              <a:t>放假的时候</a:t>
            </a:r>
            <a:r>
              <a:rPr lang="zh-TW" altLang="en-US" dirty="0">
                <a:solidFill>
                  <a:srgbClr val="FF0000"/>
                </a:solidFill>
              </a:rPr>
              <a:t>与其</a:t>
            </a:r>
            <a:r>
              <a:rPr lang="zh-TW" altLang="en-US" dirty="0"/>
              <a:t>去景点人挤人，</a:t>
            </a:r>
            <a:r>
              <a:rPr lang="zh-TW" altLang="en-US" dirty="0">
                <a:solidFill>
                  <a:srgbClr val="FF0000"/>
                </a:solidFill>
              </a:rPr>
              <a:t>不如</a:t>
            </a:r>
            <a:r>
              <a:rPr lang="zh-TW" altLang="en-US" dirty="0"/>
              <a:t>在家好好休息，放松放松。</a:t>
            </a:r>
            <a:endParaRPr lang="en-US" altLang="zh-TW" dirty="0"/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与其</a:t>
            </a:r>
            <a:r>
              <a:rPr lang="zh-TW" altLang="en-US" dirty="0"/>
              <a:t>担心网购可能买到仿冒品，</a:t>
            </a:r>
            <a:r>
              <a:rPr lang="zh-TW" altLang="en-US" dirty="0">
                <a:solidFill>
                  <a:srgbClr val="FF0000"/>
                </a:solidFill>
              </a:rPr>
              <a:t>不如</a:t>
            </a:r>
            <a:r>
              <a:rPr lang="zh-TW" altLang="en-US" dirty="0"/>
              <a:t>花点时间逛实体商店，亲眼看、亲手摸，品质比较有保障。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二、在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之余｜</a:t>
            </a:r>
            <a:r>
              <a:rPr lang="en-US" altLang="zh-TW" dirty="0"/>
              <a:t>after…; besides…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工作时间减少以及在宅上班等措施，让员工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喘息</a:t>
            </a:r>
            <a:r>
              <a:rPr lang="zh-TW" altLang="en-US" dirty="0">
                <a:solidFill>
                  <a:srgbClr val="FF0000"/>
                </a:solidFill>
              </a:rPr>
              <a:t>之余</a:t>
            </a:r>
            <a:r>
              <a:rPr lang="zh-TW" altLang="en-US" dirty="0"/>
              <a:t>，有机会重新分配工作与休闲的时间。</a:t>
            </a:r>
            <a:endParaRPr lang="en-US" altLang="zh-TW" dirty="0"/>
          </a:p>
          <a:p>
            <a:pPr>
              <a:spcBef>
                <a:spcPts val="3000"/>
              </a:spcBef>
            </a:pPr>
            <a:r>
              <a:rPr lang="zh-TW" altLang="en-US" dirty="0"/>
              <a:t>他十分重视身体健康，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工作</a:t>
            </a:r>
            <a:r>
              <a:rPr lang="zh-TW" altLang="en-US" dirty="0">
                <a:solidFill>
                  <a:srgbClr val="FF0000"/>
                </a:solidFill>
              </a:rPr>
              <a:t>之余</a:t>
            </a:r>
            <a:r>
              <a:rPr lang="zh-TW" altLang="en-US" dirty="0"/>
              <a:t>，常去打球、慢跑，或上健身房运动。</a:t>
            </a:r>
            <a:endParaRPr lang="en-US" altLang="zh-TW" dirty="0"/>
          </a:p>
          <a:p>
            <a:pPr>
              <a:spcBef>
                <a:spcPts val="3000"/>
              </a:spcBef>
            </a:pPr>
            <a:r>
              <a:rPr lang="zh-TW" altLang="en-US" dirty="0"/>
              <a:t>人们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享受科技带来的便利</a:t>
            </a:r>
            <a:r>
              <a:rPr lang="zh-TW" altLang="en-US" dirty="0">
                <a:solidFill>
                  <a:srgbClr val="FF0000"/>
                </a:solidFill>
              </a:rPr>
              <a:t>之余</a:t>
            </a:r>
            <a:r>
              <a:rPr lang="zh-TW" altLang="en-US" dirty="0"/>
              <a:t>，也应避免过度依赖科技与网路资讯。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三、使得｜</a:t>
            </a:r>
            <a:r>
              <a:rPr lang="en-US" altLang="zh-TW" dirty="0"/>
              <a:t>to make…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疫情之后，全球经济受到严重冲击，</a:t>
            </a:r>
            <a:r>
              <a:rPr lang="zh-TW" altLang="en-US" dirty="0">
                <a:solidFill>
                  <a:srgbClr val="FF0000"/>
                </a:solidFill>
              </a:rPr>
              <a:t>使得</a:t>
            </a:r>
            <a:r>
              <a:rPr lang="zh-TW" altLang="en-US" dirty="0"/>
              <a:t>年轻工作族群失去动力，对未来缺乏信心。</a:t>
            </a:r>
            <a:endParaRPr lang="en-US" altLang="zh-TW" dirty="0"/>
          </a:p>
          <a:p>
            <a:pPr>
              <a:spcBef>
                <a:spcPts val="3600"/>
              </a:spcBef>
            </a:pPr>
            <a:r>
              <a:rPr lang="zh-TW" altLang="en-US" dirty="0"/>
              <a:t>极端气候</a:t>
            </a:r>
            <a:r>
              <a:rPr lang="zh-TW" altLang="en-US" dirty="0">
                <a:solidFill>
                  <a:srgbClr val="FF0000"/>
                </a:solidFill>
              </a:rPr>
              <a:t>使得</a:t>
            </a:r>
            <a:r>
              <a:rPr lang="zh-TW" altLang="en-US" dirty="0"/>
              <a:t>全球各地纷纷出现气候异常现象，对生活造成极大的影响。</a:t>
            </a:r>
            <a:endParaRPr lang="en-US" altLang="zh-TW" dirty="0"/>
          </a:p>
          <a:p>
            <a:pPr>
              <a:spcBef>
                <a:spcPts val="3600"/>
              </a:spcBef>
            </a:pPr>
            <a:r>
              <a:rPr lang="zh-TW" altLang="en-US" dirty="0"/>
              <a:t>年轻一代不婚、不生，</a:t>
            </a:r>
            <a:r>
              <a:rPr lang="zh-TW" altLang="en-US" dirty="0">
                <a:solidFill>
                  <a:srgbClr val="FF0000"/>
                </a:solidFill>
              </a:rPr>
              <a:t>使得</a:t>
            </a:r>
            <a:r>
              <a:rPr lang="zh-TW" altLang="en-US" dirty="0"/>
              <a:t>社会高龄化的问题更为严重。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288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41</cp:revision>
  <dcterms:created xsi:type="dcterms:W3CDTF">2024-07-26T00:45:44Z</dcterms:created>
  <dcterms:modified xsi:type="dcterms:W3CDTF">2026-04-28T03:28:07Z</dcterms:modified>
</cp:coreProperties>
</file>